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Nanum Gothic Regular" panose="020B0604020202020204" charset="-127"/>
      <p:regular r:id="rId38"/>
    </p:embeddedFont>
    <p:embeddedFont>
      <p:font typeface="Nanum Gothic Regular Bold" panose="020B0604020202020204" charset="-127"/>
      <p:regular r:id="rId39"/>
    </p:embeddedFont>
    <p:embeddedFont>
      <p:font typeface="TDTD고딕M" panose="020B0604020202020204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EA03E-DEC9-4991-AB7C-0944B5DFC718}" v="31" dt="2022-12-23T04:10:42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 수진" userId="8a5abf3f5b742e70" providerId="Windows Live" clId="Web-{5C2EA03E-DEC9-4991-AB7C-0944B5DFC718}"/>
    <pc:docChg chg="modSld">
      <pc:chgData name="지 수진" userId="8a5abf3f5b742e70" providerId="Windows Live" clId="Web-{5C2EA03E-DEC9-4991-AB7C-0944B5DFC718}" dt="2022-12-23T04:10:42.556" v="17" actId="20577"/>
      <pc:docMkLst>
        <pc:docMk/>
      </pc:docMkLst>
      <pc:sldChg chg="modSp">
        <pc:chgData name="지 수진" userId="8a5abf3f5b742e70" providerId="Windows Live" clId="Web-{5C2EA03E-DEC9-4991-AB7C-0944B5DFC718}" dt="2022-12-23T04:10:42.556" v="17" actId="20577"/>
        <pc:sldMkLst>
          <pc:docMk/>
          <pc:sldMk cId="0" sldId="256"/>
        </pc:sldMkLst>
        <pc:spChg chg="mod">
          <ac:chgData name="지 수진" userId="8a5abf3f5b742e70" providerId="Windows Live" clId="Web-{5C2EA03E-DEC9-4991-AB7C-0944B5DFC718}" dt="2022-12-23T04:10:23.133" v="6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지 수진" userId="8a5abf3f5b742e70" providerId="Windows Live" clId="Web-{5C2EA03E-DEC9-4991-AB7C-0944B5DFC718}" dt="2022-12-23T04:10:25.055" v="7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지 수진" userId="8a5abf3f5b742e70" providerId="Windows Live" clId="Web-{5C2EA03E-DEC9-4991-AB7C-0944B5DFC718}" dt="2022-12-23T04:10:42.556" v="17" actId="20577"/>
          <ac:spMkLst>
            <pc:docMk/>
            <pc:sldMk cId="0" sldId="256"/>
            <ac:spMk id="9" creationId="{00000000-0000-0000-0000-000000000000}"/>
          </ac:spMkLst>
        </pc:spChg>
        <pc:picChg chg="mod">
          <ac:chgData name="지 수진" userId="8a5abf3f5b742e70" providerId="Windows Live" clId="Web-{5C2EA03E-DEC9-4991-AB7C-0944B5DFC718}" dt="2022-12-23T04:10:27.696" v="8" actId="1076"/>
          <ac:picMkLst>
            <pc:docMk/>
            <pc:sldMk cId="0" sldId="256"/>
            <ac:picMk id="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9883" y="1418452"/>
            <a:ext cx="8855754" cy="2162464"/>
            <a:chOff x="0" y="0"/>
            <a:chExt cx="11807672" cy="2883286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1807672" cy="126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26"/>
                </a:lnSpc>
              </a:pPr>
              <a:r>
                <a:rPr lang="en-US" sz="6826">
                  <a:solidFill>
                    <a:srgbClr val="FFFFFF"/>
                  </a:solidFill>
                  <a:latin typeface="TDTD고딕M"/>
                </a:rPr>
                <a:t>HCJ_CINEMA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76268"/>
              <a:ext cx="11807672" cy="110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  <a:spcBef>
                  <a:spcPct val="0"/>
                </a:spcBef>
              </a:pPr>
              <a:r>
                <a:rPr lang="en-US" sz="4999" u="sng">
                  <a:solidFill>
                    <a:srgbClr val="000000"/>
                  </a:solidFill>
                  <a:ea typeface="TDTD고딕M"/>
                </a:rPr>
                <a:t>영화티켓 예매 사이트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1501" y="8483885"/>
            <a:ext cx="18617327" cy="41857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36456" y="1418452"/>
            <a:ext cx="7322844" cy="73228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7014" y="7504656"/>
            <a:ext cx="193581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Gothic Regular"/>
              </a:rPr>
              <a:t> 대표 지수진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7617" y="7995157"/>
            <a:ext cx="2042139" cy="41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Gothic Regular"/>
              </a:rPr>
              <a:t> 이사 하민수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653" y="8480942"/>
            <a:ext cx="158100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50" dirty="0">
                <a:solidFill>
                  <a:srgbClr val="000000"/>
                </a:solidFill>
                <a:ea typeface="Nanum Gothic Regular"/>
              </a:rPr>
              <a:t>상무 </a:t>
            </a:r>
            <a:r>
              <a:rPr lang="ko-KR" altLang="en-US" sz="2450" dirty="0" err="1">
                <a:solidFill>
                  <a:srgbClr val="000000"/>
                </a:solidFill>
                <a:ea typeface="Nanum Gothic Regular"/>
              </a:rPr>
              <a:t>추지호</a:t>
            </a:r>
            <a:endParaRPr lang="en-US" sz="2450" dirty="0" err="1">
              <a:solidFill>
                <a:srgbClr val="000000"/>
              </a:solidFill>
              <a:ea typeface="Nanum Gothic Regular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791643"/>
            <a:ext cx="11865177" cy="34104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89622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(main page) - 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17691" y="1061918"/>
            <a:ext cx="4541609" cy="124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0"/>
              </a:lnSpc>
            </a:pPr>
            <a:r>
              <a:rPr lang="en-US" sz="3047" spc="76">
                <a:solidFill>
                  <a:srgbClr val="FF1616"/>
                </a:solidFill>
                <a:ea typeface="Lora Bold"/>
              </a:rPr>
              <a:t>데이터 베이스에 있는 영화 데이터들을 모델에서 받아서 다시 view로 보냄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52779"/>
            <a:ext cx="14964408" cy="90027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880562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(main page) -M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82401" y="1288039"/>
            <a:ext cx="9398943" cy="54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7"/>
              </a:lnSpc>
              <a:spcBef>
                <a:spcPct val="0"/>
              </a:spcBef>
            </a:pPr>
            <a:r>
              <a:rPr lang="en-US" sz="3176">
                <a:solidFill>
                  <a:srgbClr val="FF1616"/>
                </a:solidFill>
                <a:ea typeface="Nanum Gothic Regular Bold"/>
              </a:rPr>
              <a:t>데이터 베이스에서 컬럼 값들을 호출하여 리스트에 저장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852005"/>
            <a:ext cx="10338916" cy="61254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3399" r="1137" b="3399"/>
          <a:stretch>
            <a:fillRect/>
          </a:stretch>
        </p:blipFill>
        <p:spPr>
          <a:xfrm>
            <a:off x="-29323" y="6977428"/>
            <a:ext cx="16212123" cy="32742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62301" y="1397085"/>
            <a:ext cx="6354366" cy="15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4314">
                <a:solidFill>
                  <a:srgbClr val="FF1616"/>
                </a:solidFill>
                <a:ea typeface="Nanum Gothic Regular"/>
              </a:rPr>
              <a:t>부투스트랩 사용 - carousel</a:t>
            </a:r>
          </a:p>
          <a:p>
            <a:pPr algn="ctr">
              <a:lnSpc>
                <a:spcPts val="6039"/>
              </a:lnSpc>
              <a:spcBef>
                <a:spcPct val="0"/>
              </a:spcBef>
            </a:pPr>
            <a:r>
              <a:rPr lang="en-US" sz="4314">
                <a:solidFill>
                  <a:srgbClr val="FF1616"/>
                </a:solidFill>
                <a:latin typeface="Nanum Gothic Regular"/>
              </a:rPr>
              <a:t>(background 이미지)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03826" y="6760959"/>
            <a:ext cx="7155359" cy="74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  <a:spcBef>
                <a:spcPct val="0"/>
              </a:spcBef>
            </a:pPr>
            <a:r>
              <a:rPr lang="en-US" sz="4314">
                <a:solidFill>
                  <a:srgbClr val="FF1616"/>
                </a:solidFill>
                <a:ea typeface="Nanum Gothic Regular"/>
              </a:rPr>
              <a:t>스크립트를 활용한 예고편 첨부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9323" y="-95250"/>
            <a:ext cx="6880562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(main page) -V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254261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(회원가입)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23" t="184" b="36903"/>
          <a:stretch>
            <a:fillRect/>
          </a:stretch>
        </p:blipFill>
        <p:spPr>
          <a:xfrm>
            <a:off x="0" y="1028700"/>
            <a:ext cx="7602166" cy="2497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9323" y="4152347"/>
            <a:ext cx="10348325" cy="51059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686939" y="-95250"/>
            <a:ext cx="706845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회원가입 - V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9867" y="3093930"/>
            <a:ext cx="1291084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1616"/>
                </a:solidFill>
                <a:ea typeface="Nanum Gothic Regular Bold"/>
              </a:rPr>
              <a:t>서블릿에 있는 check_id 메서드를 boolean으로 받아와서 스크립트를 이용하여 아이디 중복 확인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1970" y="7564107"/>
            <a:ext cx="915590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 비밀번호를 입력 받아서 두개의 번호가 일치하는 지 스크립트를 활용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4671" y="903756"/>
            <a:ext cx="14616889" cy="84794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809405" y="2216953"/>
            <a:ext cx="2534723" cy="313460"/>
            <a:chOff x="0" y="0"/>
            <a:chExt cx="667581" cy="825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581" cy="82557"/>
            </a:xfrm>
            <a:custGeom>
              <a:avLst/>
              <a:gdLst/>
              <a:ahLst/>
              <a:cxnLst/>
              <a:rect l="l" t="t" r="r" b="b"/>
              <a:pathLst>
                <a:path w="667581" h="82557">
                  <a:moveTo>
                    <a:pt x="0" y="0"/>
                  </a:moveTo>
                  <a:lnTo>
                    <a:pt x="667581" y="0"/>
                  </a:lnTo>
                  <a:lnTo>
                    <a:pt x="667581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9323" y="-95250"/>
            <a:ext cx="6838727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(회원가입) - 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849600" y="8826500"/>
            <a:ext cx="1461688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받아서 servlet으로 넘긴 parameter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688045" y="1903493"/>
            <a:ext cx="2314172" cy="313460"/>
            <a:chOff x="0" y="0"/>
            <a:chExt cx="609494" cy="825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9494" cy="82557"/>
            </a:xfrm>
            <a:custGeom>
              <a:avLst/>
              <a:gdLst/>
              <a:ahLst/>
              <a:cxnLst/>
              <a:rect l="l" t="t" r="r" b="b"/>
              <a:pathLst>
                <a:path w="609494" h="82557">
                  <a:moveTo>
                    <a:pt x="0" y="0"/>
                  </a:moveTo>
                  <a:lnTo>
                    <a:pt x="609494" y="0"/>
                  </a:lnTo>
                  <a:lnTo>
                    <a:pt x="609494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86914" y="4702016"/>
            <a:ext cx="2314172" cy="313460"/>
            <a:chOff x="0" y="0"/>
            <a:chExt cx="609494" cy="825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9494" cy="82557"/>
            </a:xfrm>
            <a:custGeom>
              <a:avLst/>
              <a:gdLst/>
              <a:ahLst/>
              <a:cxnLst/>
              <a:rect l="l" t="t" r="r" b="b"/>
              <a:pathLst>
                <a:path w="609494" h="82557">
                  <a:moveTo>
                    <a:pt x="0" y="0"/>
                  </a:moveTo>
                  <a:lnTo>
                    <a:pt x="609494" y="0"/>
                  </a:lnTo>
                  <a:lnTo>
                    <a:pt x="609494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68972" y="5015476"/>
            <a:ext cx="2455090" cy="313460"/>
            <a:chOff x="0" y="0"/>
            <a:chExt cx="646608" cy="825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46608" cy="82557"/>
            </a:xfrm>
            <a:custGeom>
              <a:avLst/>
              <a:gdLst/>
              <a:ahLst/>
              <a:cxnLst/>
              <a:rect l="l" t="t" r="r" b="b"/>
              <a:pathLst>
                <a:path w="646608" h="82557">
                  <a:moveTo>
                    <a:pt x="0" y="0"/>
                  </a:moveTo>
                  <a:lnTo>
                    <a:pt x="646608" y="0"/>
                  </a:lnTo>
                  <a:lnTo>
                    <a:pt x="646608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73000" y="5966411"/>
            <a:ext cx="2015045" cy="313460"/>
            <a:chOff x="0" y="0"/>
            <a:chExt cx="530711" cy="825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0711" cy="82557"/>
            </a:xfrm>
            <a:custGeom>
              <a:avLst/>
              <a:gdLst/>
              <a:ahLst/>
              <a:cxnLst/>
              <a:rect l="l" t="t" r="r" b="b"/>
              <a:pathLst>
                <a:path w="530711" h="82557">
                  <a:moveTo>
                    <a:pt x="0" y="0"/>
                  </a:moveTo>
                  <a:lnTo>
                    <a:pt x="530711" y="0"/>
                  </a:lnTo>
                  <a:lnTo>
                    <a:pt x="530711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61449" y="6594196"/>
            <a:ext cx="2015045" cy="313460"/>
            <a:chOff x="0" y="0"/>
            <a:chExt cx="530711" cy="825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0711" cy="82557"/>
            </a:xfrm>
            <a:custGeom>
              <a:avLst/>
              <a:gdLst/>
              <a:ahLst/>
              <a:cxnLst/>
              <a:rect l="l" t="t" r="r" b="b"/>
              <a:pathLst>
                <a:path w="530711" h="82557">
                  <a:moveTo>
                    <a:pt x="0" y="0"/>
                  </a:moveTo>
                  <a:lnTo>
                    <a:pt x="530711" y="0"/>
                  </a:lnTo>
                  <a:lnTo>
                    <a:pt x="530711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36044" y="7221982"/>
            <a:ext cx="2640722" cy="313460"/>
            <a:chOff x="0" y="0"/>
            <a:chExt cx="695499" cy="825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5499" cy="82557"/>
            </a:xfrm>
            <a:custGeom>
              <a:avLst/>
              <a:gdLst/>
              <a:ahLst/>
              <a:cxnLst/>
              <a:rect l="l" t="t" r="r" b="b"/>
              <a:pathLst>
                <a:path w="695499" h="82557">
                  <a:moveTo>
                    <a:pt x="0" y="0"/>
                  </a:moveTo>
                  <a:lnTo>
                    <a:pt x="695499" y="0"/>
                  </a:lnTo>
                  <a:lnTo>
                    <a:pt x="695499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-384863" y="2587466"/>
            <a:ext cx="187741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id중복체크 form 과 회원가입 form을 두개의 div로 나누어서 진행 그래서 form이 2개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7860" y="867609"/>
            <a:ext cx="14731052" cy="82869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1981" y="2223625"/>
            <a:ext cx="4830523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정규표현식을 이용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원하는 형식으로만 받아 올 수 있음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686939" y="-95250"/>
            <a:ext cx="706845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(회원가입) - 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5251" y="4934866"/>
            <a:ext cx="862592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2개의 변수를 패턴 매치를 이용해 true or false 반환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1616"/>
                </a:solidFill>
                <a:ea typeface="Nanum Gothic Regular Bold"/>
              </a:rPr>
              <a:t>패턴이 일치하면 반복문을 빠져나온 후 다음 함수 실행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722485"/>
            <a:ext cx="10288267" cy="44210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9323" y="5320692"/>
            <a:ext cx="11282557" cy="48059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14181" y="933450"/>
            <a:ext cx="12145119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1616"/>
                </a:solidFill>
                <a:latin typeface="Nanum Gothic Regular Bold"/>
              </a:rPr>
              <a:t>boolean type 메서드로 True or false 반환하게 되면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ea typeface="Nanum Gothic Regular Bold"/>
              </a:rPr>
              <a:t>서블릿에서 그 값을 저장해 다시 뷰로 보내줌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0903" y="5701665"/>
            <a:ext cx="8158311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ea typeface="Nanum Gothic Regular Bold"/>
              </a:rPr>
              <a:t>받아온 정보를 데이터베이스에 추가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686939" y="-95250"/>
            <a:ext cx="706845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(회원가입) - 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254261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(로그인)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757691"/>
            <a:ext cx="7300844" cy="56208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18" r="718"/>
          <a:stretch>
            <a:fillRect/>
          </a:stretch>
        </p:blipFill>
        <p:spPr>
          <a:xfrm>
            <a:off x="103963" y="6747092"/>
            <a:ext cx="9040037" cy="34394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95250"/>
            <a:ext cx="6504782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(로그인) - V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8523" y="5727231"/>
            <a:ext cx="5437960" cy="8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548">
                <a:solidFill>
                  <a:srgbClr val="FF1616"/>
                </a:solidFill>
                <a:ea typeface="Nanum Gothic Regular Bold"/>
              </a:rPr>
              <a:t>세션의 값이 null 인지 null이 아닌지에 따라 화면에 띄어지는 버튼이 다름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00844" y="8191500"/>
            <a:ext cx="888608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null 이면 Login , join_member 버튼 활성화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null이 아니면 Logout , reservationCheck 버튼 활성화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50422" y="2411471"/>
            <a:ext cx="1827573" cy="411821"/>
            <a:chOff x="0" y="0"/>
            <a:chExt cx="481336" cy="1084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336" cy="108463"/>
            </a:xfrm>
            <a:custGeom>
              <a:avLst/>
              <a:gdLst/>
              <a:ahLst/>
              <a:cxnLst/>
              <a:rect l="l" t="t" r="r" b="b"/>
              <a:pathLst>
                <a:path w="481336" h="108463">
                  <a:moveTo>
                    <a:pt x="0" y="0"/>
                  </a:moveTo>
                  <a:lnTo>
                    <a:pt x="481336" y="0"/>
                  </a:lnTo>
                  <a:lnTo>
                    <a:pt x="481336" y="108463"/>
                  </a:lnTo>
                  <a:lnTo>
                    <a:pt x="0" y="108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87503" y="3507728"/>
            <a:ext cx="2004278" cy="472229"/>
            <a:chOff x="0" y="0"/>
            <a:chExt cx="527876" cy="1243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7876" cy="124373"/>
            </a:xfrm>
            <a:custGeom>
              <a:avLst/>
              <a:gdLst/>
              <a:ahLst/>
              <a:cxnLst/>
              <a:rect l="l" t="t" r="r" b="b"/>
              <a:pathLst>
                <a:path w="527876" h="124373">
                  <a:moveTo>
                    <a:pt x="0" y="0"/>
                  </a:moveTo>
                  <a:lnTo>
                    <a:pt x="527876" y="0"/>
                  </a:lnTo>
                  <a:lnTo>
                    <a:pt x="527876" y="124373"/>
                  </a:lnTo>
                  <a:lnTo>
                    <a:pt x="0" y="124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256708">
            <a:off x="-5174635" y="1519329"/>
            <a:ext cx="13412331" cy="145498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31530" y="4119139"/>
            <a:ext cx="7284409" cy="2048723"/>
            <a:chOff x="0" y="0"/>
            <a:chExt cx="9712546" cy="27316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9712546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A1D1E"/>
                  </a:solidFill>
                  <a:latin typeface="TDTD고딕M"/>
                </a:rPr>
                <a:t>HCJ_PROJECT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83931"/>
              <a:ext cx="971254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A1D1E"/>
                  </a:solidFill>
                  <a:latin typeface="TDTD고딕M Bold"/>
                </a:rPr>
                <a:t> 영화관 티켓 예매 과정 </a:t>
              </a:r>
              <a:r>
                <a:rPr lang="en-US" sz="3200">
                  <a:solidFill>
                    <a:srgbClr val="1A1D1E"/>
                  </a:solidFill>
                  <a:ea typeface="TDTD고딕M Bold"/>
                </a:rPr>
                <a:t>구축 및 운영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43963" y="1748984"/>
            <a:ext cx="5839782" cy="424180"/>
            <a:chOff x="0" y="0"/>
            <a:chExt cx="7786376" cy="565573"/>
          </a:xfrm>
        </p:grpSpPr>
        <p:sp>
          <p:nvSpPr>
            <p:cNvPr id="7" name="TextBox 7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ea typeface="Nanum Gothic Regular"/>
                </a:rPr>
                <a:t>프로젝트 개요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3963" y="2800555"/>
            <a:ext cx="5839782" cy="424180"/>
            <a:chOff x="0" y="0"/>
            <a:chExt cx="7786376" cy="565573"/>
          </a:xfrm>
        </p:grpSpPr>
        <p:sp>
          <p:nvSpPr>
            <p:cNvPr id="10" name="TextBox 10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ea typeface="Nanum Gothic Regular"/>
                </a:rPr>
                <a:t>프로젝트 계획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43963" y="3811799"/>
            <a:ext cx="5830257" cy="424180"/>
            <a:chOff x="0" y="0"/>
            <a:chExt cx="7773676" cy="565573"/>
          </a:xfrm>
        </p:grpSpPr>
        <p:sp>
          <p:nvSpPr>
            <p:cNvPr id="13" name="TextBox 13"/>
            <p:cNvSpPr txBox="1"/>
            <p:nvPr/>
          </p:nvSpPr>
          <p:spPr>
            <a:xfrm>
              <a:off x="1168777" y="-66675"/>
              <a:ext cx="660489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latin typeface="Nanum Gothic Regular"/>
                </a:rPr>
                <a:t>DB설계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733558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43963" y="4864628"/>
            <a:ext cx="5839782" cy="424180"/>
            <a:chOff x="0" y="0"/>
            <a:chExt cx="7786376" cy="565573"/>
          </a:xfrm>
        </p:grpSpPr>
        <p:sp>
          <p:nvSpPr>
            <p:cNvPr id="16" name="TextBox 16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latin typeface="Nanum Gothic Regular"/>
                </a:rPr>
                <a:t>Flow chart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04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222960" y="-2717785"/>
            <a:ext cx="5287328" cy="5435571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343963" y="6022814"/>
            <a:ext cx="5839782" cy="424180"/>
            <a:chOff x="0" y="0"/>
            <a:chExt cx="7786376" cy="565573"/>
          </a:xfrm>
        </p:grpSpPr>
        <p:sp>
          <p:nvSpPr>
            <p:cNvPr id="20" name="TextBox 20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ea typeface="Nanum Gothic Regular"/>
                </a:rPr>
                <a:t>기능 구현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43963" y="7180419"/>
            <a:ext cx="5839782" cy="424180"/>
            <a:chOff x="0" y="0"/>
            <a:chExt cx="7786376" cy="565573"/>
          </a:xfrm>
        </p:grpSpPr>
        <p:sp>
          <p:nvSpPr>
            <p:cNvPr id="23" name="TextBox 23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ea typeface="Nanum Gothic Regular"/>
                </a:rPr>
                <a:t>개선할 점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80" r="4380"/>
          <a:stretch>
            <a:fillRect/>
          </a:stretch>
        </p:blipFill>
        <p:spPr>
          <a:xfrm>
            <a:off x="330008" y="1028700"/>
            <a:ext cx="15299554" cy="87432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733912" y="-95250"/>
            <a:ext cx="683359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(로그인) - 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79939" y="1590966"/>
            <a:ext cx="5866674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model에 있는 boolean type Login메서드를 이용해 값을 받아옴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FF1616"/>
              </a:solidFill>
              <a:latin typeface="Nanum Gothic Regular Bold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true이면 세션에 id를 저장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1616"/>
                </a:solidFill>
                <a:ea typeface="Nanum Gothic Regular Bold"/>
              </a:rPr>
              <a:t>아니면 Login하도록 유도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512" y="786403"/>
            <a:ext cx="17027258" cy="73254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-95250"/>
            <a:ext cx="6316891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(로그인) - 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88591" y="2871471"/>
            <a:ext cx="6468179" cy="227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latin typeface="Nanum Gothic Regular Bold"/>
              </a:rPr>
              <a:t>hashMap을 이용해 아이디(key) 비밀번호(value) 일치하면 true 반환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547138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125" y="3030025"/>
            <a:ext cx="12413484" cy="68456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125" y="1197991"/>
            <a:ext cx="10969370" cy="12868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465977" y="1950802"/>
            <a:ext cx="6047783" cy="439489"/>
            <a:chOff x="0" y="0"/>
            <a:chExt cx="1592832" cy="1157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2832" cy="115750"/>
            </a:xfrm>
            <a:custGeom>
              <a:avLst/>
              <a:gdLst/>
              <a:ahLst/>
              <a:cxnLst/>
              <a:rect l="l" t="t" r="r" b="b"/>
              <a:pathLst>
                <a:path w="1592832" h="115750">
                  <a:moveTo>
                    <a:pt x="0" y="0"/>
                  </a:moveTo>
                  <a:lnTo>
                    <a:pt x="1592832" y="0"/>
                  </a:lnTo>
                  <a:lnTo>
                    <a:pt x="1592832" y="115750"/>
                  </a:lnTo>
                  <a:lnTo>
                    <a:pt x="0" y="11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9323" y="-95250"/>
            <a:ext cx="547138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(예매) -V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0879" y="2389563"/>
            <a:ext cx="8977461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1616"/>
                </a:solidFill>
                <a:ea typeface="Nanum Gothic Regular Bold"/>
              </a:rPr>
              <a:t>지금 상태는 세션에 아이디가 담긴 상태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ea typeface="Nanum Gothic Regular Bold"/>
              </a:rPr>
              <a:t>즉, login이 된 상태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9362"/>
          <a:stretch>
            <a:fillRect/>
          </a:stretch>
        </p:blipFill>
        <p:spPr>
          <a:xfrm>
            <a:off x="-10273" y="1687815"/>
            <a:ext cx="12799898" cy="27068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40889" y="4261291"/>
            <a:ext cx="12683354" cy="6939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9323" y="-95250"/>
            <a:ext cx="5909795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(예매) - 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49980" y="324291"/>
            <a:ext cx="9156348" cy="481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로그인이 되어 있으면 1.Login page에서 로그인 한 것인지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2. 좌석선택 후 user_nonuser page에서 로그인 한 것인지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구별하기 위해 checkPage를 이용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null이면 이전 페이지에서 받아온 값,getParameter를 사용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checkPage에 담긴 값이 "longinpage"이면 세션에 저장된 값들을 사용,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1616"/>
              </a:solidFill>
              <a:latin typeface="Nanum Gothic Regular Bold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(</a:t>
            </a:r>
            <a:r>
              <a:rPr lang="en-US" sz="2499">
                <a:solidFill>
                  <a:srgbClr val="FF1616"/>
                </a:solidFill>
                <a:latin typeface="Nanum Gothic Regular"/>
              </a:rPr>
              <a:t>user_nonuser  checkPage에 "</a:t>
            </a:r>
            <a:r>
              <a:rPr lang="en-US" sz="2499">
                <a:solidFill>
                  <a:srgbClr val="FF1616"/>
                </a:solidFill>
                <a:latin typeface="Nanum Gothic Regular Bold"/>
              </a:rPr>
              <a:t>longinpage</a:t>
            </a:r>
            <a:r>
              <a:rPr lang="en-US" sz="2499">
                <a:solidFill>
                  <a:srgbClr val="FF1616"/>
                </a:solidFill>
                <a:latin typeface="Nanum Gothic Regular"/>
              </a:rPr>
              <a:t>" 담아서 넘어옴)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1616"/>
              </a:solidFill>
              <a:latin typeface="Nanum Gothic Regular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그리고 seat_index 값이 있으면 예약진행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5692" y="3898963"/>
            <a:ext cx="9260203" cy="60836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1229" y="835267"/>
            <a:ext cx="8634463" cy="61273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9323" y="-95250"/>
            <a:ext cx="594111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(예매) - 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9881" y="1308843"/>
            <a:ext cx="8130235" cy="345544"/>
            <a:chOff x="0" y="0"/>
            <a:chExt cx="2141297" cy="910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41297" cy="91008"/>
            </a:xfrm>
            <a:custGeom>
              <a:avLst/>
              <a:gdLst/>
              <a:ahLst/>
              <a:cxnLst/>
              <a:rect l="l" t="t" r="r" b="b"/>
              <a:pathLst>
                <a:path w="2141297" h="91008">
                  <a:moveTo>
                    <a:pt x="0" y="0"/>
                  </a:moveTo>
                  <a:lnTo>
                    <a:pt x="2141297" y="0"/>
                  </a:lnTo>
                  <a:lnTo>
                    <a:pt x="2141297" y="91008"/>
                  </a:lnTo>
                  <a:lnTo>
                    <a:pt x="0" y="91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55692" y="768592"/>
            <a:ext cx="8667304" cy="153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1616"/>
                </a:solidFill>
                <a:ea typeface="Nanum Gothic Regular Bold"/>
              </a:rPr>
              <a:t>여러 좌석 선택이 가능하게 기능 구현을 위해서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1616"/>
                </a:solidFill>
                <a:latin typeface="Nanum Gothic Regular Bold"/>
              </a:rPr>
              <a:t>local에 저장된 시간을 formatting하여 string으로 저장</a:t>
            </a:r>
          </a:p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sz="2928">
                <a:solidFill>
                  <a:srgbClr val="FF1616"/>
                </a:solidFill>
                <a:latin typeface="Nanum Gothic Regular Bold"/>
              </a:rPr>
              <a:t>(같은 시간에 저장된 데이터를 묶기 위함 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48912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취소)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269919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(로그아웃)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026" y="777197"/>
            <a:ext cx="11427914" cy="5109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026" y="5547641"/>
            <a:ext cx="11704591" cy="473935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68731" y="3757986"/>
            <a:ext cx="2282665" cy="297707"/>
            <a:chOff x="0" y="0"/>
            <a:chExt cx="601196" cy="784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196" cy="78408"/>
            </a:xfrm>
            <a:custGeom>
              <a:avLst/>
              <a:gdLst/>
              <a:ahLst/>
              <a:cxnLst/>
              <a:rect l="l" t="t" r="r" b="b"/>
              <a:pathLst>
                <a:path w="601196" h="78408">
                  <a:moveTo>
                    <a:pt x="0" y="0"/>
                  </a:moveTo>
                  <a:lnTo>
                    <a:pt x="601196" y="0"/>
                  </a:lnTo>
                  <a:lnTo>
                    <a:pt x="601196" y="78408"/>
                  </a:lnTo>
                  <a:lnTo>
                    <a:pt x="0" y="78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46479" y="8305650"/>
            <a:ext cx="2282665" cy="297707"/>
            <a:chOff x="0" y="0"/>
            <a:chExt cx="601196" cy="784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1196" cy="78408"/>
            </a:xfrm>
            <a:custGeom>
              <a:avLst/>
              <a:gdLst/>
              <a:ahLst/>
              <a:cxnLst/>
              <a:rect l="l" t="t" r="r" b="b"/>
              <a:pathLst>
                <a:path w="601196" h="78408">
                  <a:moveTo>
                    <a:pt x="0" y="0"/>
                  </a:moveTo>
                  <a:lnTo>
                    <a:pt x="601196" y="0"/>
                  </a:lnTo>
                  <a:lnTo>
                    <a:pt x="601196" y="78408"/>
                  </a:lnTo>
                  <a:lnTo>
                    <a:pt x="0" y="78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09708" y="4055693"/>
            <a:ext cx="5134072" cy="313460"/>
            <a:chOff x="0" y="0"/>
            <a:chExt cx="1352184" cy="825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2184" cy="82557"/>
            </a:xfrm>
            <a:custGeom>
              <a:avLst/>
              <a:gdLst/>
              <a:ahLst/>
              <a:cxnLst/>
              <a:rect l="l" t="t" r="r" b="b"/>
              <a:pathLst>
                <a:path w="1352184" h="82557">
                  <a:moveTo>
                    <a:pt x="0" y="0"/>
                  </a:moveTo>
                  <a:lnTo>
                    <a:pt x="1352184" y="0"/>
                  </a:lnTo>
                  <a:lnTo>
                    <a:pt x="1352184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71702" y="8603357"/>
            <a:ext cx="5134072" cy="309130"/>
            <a:chOff x="0" y="0"/>
            <a:chExt cx="1352184" cy="814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2184" cy="81417"/>
            </a:xfrm>
            <a:custGeom>
              <a:avLst/>
              <a:gdLst/>
              <a:ahLst/>
              <a:cxnLst/>
              <a:rect l="l" t="t" r="r" b="b"/>
              <a:pathLst>
                <a:path w="1352184" h="81417">
                  <a:moveTo>
                    <a:pt x="0" y="0"/>
                  </a:moveTo>
                  <a:lnTo>
                    <a:pt x="1352184" y="0"/>
                  </a:lnTo>
                  <a:lnTo>
                    <a:pt x="1352184" y="81417"/>
                  </a:lnTo>
                  <a:lnTo>
                    <a:pt x="0" y="814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68593" y="5886467"/>
            <a:ext cx="7274432" cy="217912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-29323" y="-95250"/>
            <a:ext cx="943274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취소 ,로그아웃) - 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46703" y="1208800"/>
            <a:ext cx="8296323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1616"/>
                </a:solidFill>
                <a:latin typeface="Nanum Gothic Regular Bold"/>
              </a:rPr>
              <a:t>View에서 받아오는 parameter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endParaRPr lang="en-US" sz="4300">
              <a:solidFill>
                <a:srgbClr val="FF1616"/>
              </a:solidFill>
              <a:latin typeface="Nanum Gothic Regula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38738" y="6544229"/>
            <a:ext cx="804036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logout - 세션 초기화 후 메인페이지 이동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39" r="10820" b="2539"/>
          <a:stretch>
            <a:fillRect/>
          </a:stretch>
        </p:blipFill>
        <p:spPr>
          <a:xfrm>
            <a:off x="-29323" y="871242"/>
            <a:ext cx="15147820" cy="58501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757391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취소) - 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98009" y="4978893"/>
            <a:ext cx="5946578" cy="329214"/>
            <a:chOff x="0" y="0"/>
            <a:chExt cx="1566177" cy="867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6177" cy="86707"/>
            </a:xfrm>
            <a:custGeom>
              <a:avLst/>
              <a:gdLst/>
              <a:ahLst/>
              <a:cxnLst/>
              <a:rect l="l" t="t" r="r" b="b"/>
              <a:pathLst>
                <a:path w="1566177" h="86707">
                  <a:moveTo>
                    <a:pt x="0" y="0"/>
                  </a:moveTo>
                  <a:lnTo>
                    <a:pt x="1566177" y="0"/>
                  </a:lnTo>
                  <a:lnTo>
                    <a:pt x="1566177" y="86707"/>
                  </a:lnTo>
                  <a:lnTo>
                    <a:pt x="0" y="86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1220" y="2043581"/>
            <a:ext cx="5946578" cy="329214"/>
            <a:chOff x="0" y="0"/>
            <a:chExt cx="1566177" cy="867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6177" cy="86707"/>
            </a:xfrm>
            <a:custGeom>
              <a:avLst/>
              <a:gdLst/>
              <a:ahLst/>
              <a:cxnLst/>
              <a:rect l="l" t="t" r="r" b="b"/>
              <a:pathLst>
                <a:path w="1566177" h="86707">
                  <a:moveTo>
                    <a:pt x="0" y="0"/>
                  </a:moveTo>
                  <a:lnTo>
                    <a:pt x="1566177" y="0"/>
                  </a:lnTo>
                  <a:lnTo>
                    <a:pt x="1566177" y="86707"/>
                  </a:lnTo>
                  <a:lnTo>
                    <a:pt x="0" y="86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7682" y="7170266"/>
            <a:ext cx="1635333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indexToMultipleseat메서드는 해당 index를 매개변수로 받아서 그 index로 예약된 예약번호를 string으로 받아오는 함수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011412" y="4626262"/>
            <a:ext cx="5575560" cy="352631"/>
            <a:chOff x="0" y="0"/>
            <a:chExt cx="1468460" cy="928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8460" cy="92874"/>
            </a:xfrm>
            <a:custGeom>
              <a:avLst/>
              <a:gdLst/>
              <a:ahLst/>
              <a:cxnLst/>
              <a:rect l="l" t="t" r="r" b="b"/>
              <a:pathLst>
                <a:path w="1468460" h="92874">
                  <a:moveTo>
                    <a:pt x="0" y="0"/>
                  </a:moveTo>
                  <a:lnTo>
                    <a:pt x="1468460" y="0"/>
                  </a:lnTo>
                  <a:lnTo>
                    <a:pt x="1468460" y="92874"/>
                  </a:lnTo>
                  <a:lnTo>
                    <a:pt x="0" y="92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5146593" y="6500812"/>
            <a:ext cx="9861972" cy="0"/>
          </a:xfrm>
          <a:prstGeom prst="line">
            <a:avLst/>
          </a:prstGeom>
          <a:ln w="9525" cap="rnd">
            <a:solidFill>
              <a:srgbClr val="1A1D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998537" y="1563144"/>
            <a:ext cx="167609" cy="16760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1D1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361766" y="1593303"/>
            <a:ext cx="5859723" cy="2001643"/>
            <a:chOff x="0" y="0"/>
            <a:chExt cx="7812964" cy="266885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781296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17273"/>
                  </a:solidFill>
                  <a:latin typeface="Nanum Gothic Regular Bold"/>
                </a:rPr>
                <a:t> 영화 티켓 예매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11152"/>
              <a:ext cx="7812964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A1D1E"/>
                  </a:solidFill>
                  <a:ea typeface="Nanum Gothic Regular"/>
                </a:rPr>
                <a:t>팀원 모두가 영화를 좋아하여 영화 예매 싸이트를 만들고자 우리가 가장 많이 사용하는 3사 브랜드 웹사이트를 이해하고 벤치마킹하여 현업에서 사용하는 프로세스를 경험해보고자 개발하게 되었습니다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4634">
            <a:off x="-2324366" y="6350111"/>
            <a:ext cx="9676279" cy="104969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64549" y="8718775"/>
            <a:ext cx="5287328" cy="543557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03000" y="1312474"/>
            <a:ext cx="3758952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ea typeface="Nanum Gothic Regular Bold"/>
              </a:rPr>
              <a:t>프로젝트 개요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ea typeface="Nanum Gothic Regular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52779"/>
            <a:ext cx="8111957" cy="59957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24979" y="4468306"/>
            <a:ext cx="8508468" cy="58186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9323" y="-95250"/>
            <a:ext cx="7428576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취소) - 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7851329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- 비로그인)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9323" y="-95250"/>
            <a:ext cx="846197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- 비로그인) - V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125" y="3030025"/>
            <a:ext cx="12413484" cy="68456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125" y="1197991"/>
            <a:ext cx="10969370" cy="12868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465977" y="1950802"/>
            <a:ext cx="6047783" cy="439489"/>
            <a:chOff x="0" y="0"/>
            <a:chExt cx="1592832" cy="1157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2832" cy="115750"/>
            </a:xfrm>
            <a:custGeom>
              <a:avLst/>
              <a:gdLst/>
              <a:ahLst/>
              <a:cxnLst/>
              <a:rect l="l" t="t" r="r" b="b"/>
              <a:pathLst>
                <a:path w="1592832" h="115750">
                  <a:moveTo>
                    <a:pt x="0" y="0"/>
                  </a:moveTo>
                  <a:lnTo>
                    <a:pt x="1592832" y="0"/>
                  </a:lnTo>
                  <a:lnTo>
                    <a:pt x="1592832" y="115750"/>
                  </a:lnTo>
                  <a:lnTo>
                    <a:pt x="0" y="11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91745" y="2389563"/>
            <a:ext cx="10835729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1616"/>
                </a:solidFill>
                <a:ea typeface="Nanum Gothic Regular"/>
              </a:rPr>
              <a:t>지금 상태는 세션에 아이디가 담기지 않은 상태,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ea typeface="Nanum Gothic Regular"/>
              </a:rPr>
              <a:t>로그인이 안된 상태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52779"/>
            <a:ext cx="16174278" cy="49968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066185"/>
            <a:ext cx="12116373" cy="168344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3773" y="3005831"/>
            <a:ext cx="6331349" cy="707301"/>
            <a:chOff x="0" y="0"/>
            <a:chExt cx="1667516" cy="1862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7516" cy="186285"/>
            </a:xfrm>
            <a:custGeom>
              <a:avLst/>
              <a:gdLst/>
              <a:ahLst/>
              <a:cxnLst/>
              <a:rect l="l" t="t" r="r" b="b"/>
              <a:pathLst>
                <a:path w="1667516" h="186285">
                  <a:moveTo>
                    <a:pt x="0" y="0"/>
                  </a:moveTo>
                  <a:lnTo>
                    <a:pt x="1667516" y="0"/>
                  </a:lnTo>
                  <a:lnTo>
                    <a:pt x="1667516" y="186285"/>
                  </a:lnTo>
                  <a:lnTo>
                    <a:pt x="0" y="186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825497" y="-94873"/>
            <a:ext cx="917332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- 비로그인) - 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38006" y="843534"/>
            <a:ext cx="7555754" cy="256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2915">
                <a:solidFill>
                  <a:srgbClr val="FF1616"/>
                </a:solidFill>
                <a:ea typeface="Nanum Gothic Regular Bold"/>
              </a:rPr>
              <a:t>아이디가 null일 때 세션에 sch_num, seat_index를 담아주고 seat_index값이 null이 아니기 때문에 User_nonUser.jsp로 가서 로그인을 유도하도록 한다</a:t>
            </a:r>
          </a:p>
          <a:p>
            <a:pPr algn="ctr">
              <a:lnSpc>
                <a:spcPts val="4081"/>
              </a:lnSpc>
              <a:spcBef>
                <a:spcPct val="0"/>
              </a:spcBef>
            </a:pPr>
            <a:endParaRPr lang="en-US" sz="2915">
              <a:solidFill>
                <a:srgbClr val="FF1616"/>
              </a:solidFill>
              <a:ea typeface="Nanum Gothic Regula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43773" y="7815212"/>
            <a:ext cx="15624411" cy="113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3223">
                <a:solidFill>
                  <a:srgbClr val="FF1616"/>
                </a:solidFill>
                <a:latin typeface="Nanum Gothic Regular Bold"/>
              </a:rPr>
              <a:t>User_nonUser.jsp에서 로그인을 성공한 경우  checkPage에 "loginpage"가 담기게 되고 세션 아이디가 null일때 담아 두었던 sch_num,seat_index를 호출하여 예약진행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80093" y="6743300"/>
            <a:ext cx="4362144" cy="266199"/>
            <a:chOff x="0" y="0"/>
            <a:chExt cx="1148878" cy="701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8878" cy="70110"/>
            </a:xfrm>
            <a:custGeom>
              <a:avLst/>
              <a:gdLst/>
              <a:ahLst/>
              <a:cxnLst/>
              <a:rect l="l" t="t" r="r" b="b"/>
              <a:pathLst>
                <a:path w="1148878" h="70110">
                  <a:moveTo>
                    <a:pt x="0" y="0"/>
                  </a:moveTo>
                  <a:lnTo>
                    <a:pt x="1148878" y="0"/>
                  </a:lnTo>
                  <a:lnTo>
                    <a:pt x="1148878" y="70110"/>
                  </a:lnTo>
                  <a:lnTo>
                    <a:pt x="0" y="7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05104" y="-95250"/>
            <a:ext cx="8985015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- 비로그인) - 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5692" y="3898963"/>
            <a:ext cx="9260203" cy="60836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1229" y="1200742"/>
            <a:ext cx="8634463" cy="61273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19102" y="14353"/>
            <a:ext cx="547138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개선할 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7999" y="3928154"/>
            <a:ext cx="16347995" cy="172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7803" lvl="1" indent="-1078902" algn="ctr">
              <a:lnSpc>
                <a:spcPts val="13992"/>
              </a:lnSpc>
              <a:spcBef>
                <a:spcPct val="0"/>
              </a:spcBef>
              <a:buFont typeface="Arial"/>
              <a:buChar char="•"/>
            </a:pPr>
            <a:r>
              <a:rPr lang="en-US" sz="9994">
                <a:solidFill>
                  <a:srgbClr val="000000"/>
                </a:solidFill>
                <a:ea typeface="Nanum Gothic Regular Bold"/>
              </a:rPr>
              <a:t>비회원 테이블을 활용 미흡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1219" y="4502655"/>
            <a:ext cx="8545562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Nanum Gothic Regular Bold"/>
              </a:rPr>
              <a:t>Thank you ladies and gentleman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5146593" y="6500812"/>
            <a:ext cx="9861972" cy="0"/>
          </a:xfrm>
          <a:prstGeom prst="line">
            <a:avLst/>
          </a:prstGeom>
          <a:ln w="9525" cap="rnd">
            <a:solidFill>
              <a:srgbClr val="1A1D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993774" y="1574589"/>
            <a:ext cx="167609" cy="16760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1D1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89012" y="5565153"/>
            <a:ext cx="167609" cy="16760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1D1E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4634">
            <a:off x="-2324366" y="6350111"/>
            <a:ext cx="9676279" cy="104969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64549" y="8718775"/>
            <a:ext cx="5287328" cy="543557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645331" y="1574589"/>
            <a:ext cx="5859723" cy="2001643"/>
            <a:chOff x="0" y="0"/>
            <a:chExt cx="7812964" cy="266885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781296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17273"/>
                  </a:solidFill>
                  <a:latin typeface="Nanum Gothic Regular Bold"/>
                </a:rPr>
                <a:t>FIRST WEEK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11152"/>
              <a:ext cx="7812964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A1D1E"/>
                  </a:solidFill>
                  <a:ea typeface="Nanum Gothic Regular"/>
                </a:rPr>
                <a:t>주제 선정</a:t>
              </a:r>
            </a:p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A1D1E"/>
                  </a:solidFill>
                  <a:ea typeface="Nanum Gothic Regular"/>
                </a:rPr>
                <a:t>데이터 베이스 설계</a:t>
              </a:r>
            </a:p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MVC 패턴 구현</a:t>
              </a:r>
            </a:p>
            <a:p>
              <a:pPr marL="453392" lvl="1" indent="-226696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CRUD 기반 기능 구현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94048" y="5648958"/>
            <a:ext cx="5859723" cy="2001643"/>
            <a:chOff x="0" y="0"/>
            <a:chExt cx="7812964" cy="266885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781296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17273"/>
                  </a:solidFill>
                  <a:latin typeface="Nanum Gothic Regular Bold"/>
                </a:rPr>
                <a:t>SECOND WEEK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11152"/>
              <a:ext cx="7812964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1.추가적인 기능 구현 및 오류 해결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2.CSS 및 bootstrap 구현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3.PPT 작성 및 발표 준비</a:t>
              </a:r>
            </a:p>
            <a:p>
              <a:pPr marL="0" lvl="0" indent="0">
                <a:lnSpc>
                  <a:spcPts val="2940"/>
                </a:lnSpc>
                <a:spcBef>
                  <a:spcPct val="0"/>
                </a:spcBef>
              </a:pPr>
              <a:endParaRPr lang="en-US" sz="2100">
                <a:solidFill>
                  <a:srgbClr val="1A1D1E"/>
                </a:solidFill>
                <a:latin typeface="Nanum Gothic Regular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5739" y="1296720"/>
            <a:ext cx="3758952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ea typeface="Nanum Gothic Regular Bold"/>
              </a:rPr>
              <a:t>프로젝트 계획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ea typeface="Nanum Gothic Regula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90" r="490"/>
          <a:stretch>
            <a:fillRect/>
          </a:stretch>
        </p:blipFill>
        <p:spPr>
          <a:xfrm>
            <a:off x="715347" y="1028700"/>
            <a:ext cx="16857305" cy="47846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519102" y="-95250"/>
            <a:ext cx="547138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개발환경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50" b="1750"/>
          <a:stretch>
            <a:fillRect/>
          </a:stretch>
        </p:blipFill>
        <p:spPr>
          <a:xfrm>
            <a:off x="5748561" y="7648"/>
            <a:ext cx="11628102" cy="101298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-114300"/>
            <a:ext cx="2730252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Nanum Gothic Regular Bold"/>
              </a:rPr>
              <a:t>Database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Nanum Gothic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1007894" y="1562100"/>
            <a:ext cx="3283803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movie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Nanum Gothic Regula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574069" y="2504847"/>
            <a:ext cx="4634038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schdule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Nanum Gothic Regula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740" y="5721974"/>
            <a:ext cx="63981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user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342" y="3537778"/>
            <a:ext cx="141996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non_user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356" y="4500438"/>
            <a:ext cx="619720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seat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356" y="6891338"/>
            <a:ext cx="167907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reservation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368561" y="2928178"/>
            <a:ext cx="4634038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 =movie_num(RK=movie.movie_num)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641972" y="4910648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FK=theater_num(RK=schedule.teater)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727697" y="7606347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FK=user_index(RK=user.user_index)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13998" y="8237378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FK=nonuser_index(RK=non_user.non_user_index)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668289" y="7311073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FK=sch_num(RK=schedule.sch_num)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756272" y="7942103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FK=seat_index(RK=seat.seat_index)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86647" y="2139722"/>
            <a:ext cx="780759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예약시 모든 정보가 들어있음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2111570" y="8523127"/>
            <a:ext cx="1034307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각 컬럼들은 각 테이블의 인덱스 번호를 참조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85164"/>
            <a:ext cx="4860704" cy="91166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30287" y="0"/>
            <a:ext cx="9268773" cy="105873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15073" y="-114300"/>
            <a:ext cx="3833006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Nanum Gothic Regular Bold"/>
              </a:rPr>
              <a:t>FlowChart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Nanum Gothic Regula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-95250"/>
            <a:ext cx="6931379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main page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HCJ_PROJECT</dc:title>
  <cp:revision>8</cp:revision>
  <dcterms:created xsi:type="dcterms:W3CDTF">2006-08-16T00:00:00Z</dcterms:created>
  <dcterms:modified xsi:type="dcterms:W3CDTF">2022-12-23T04:10:46Z</dcterms:modified>
  <dc:identifier>DAFVRItxSYc</dc:identifier>
</cp:coreProperties>
</file>